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iton.uspnet.usp.br/cpc/index.php/patrimonio-da-usp/acervos-e-colecoes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.usp.br/mac/" TargetMode="External"/><Relationship Id="rId2" Type="http://schemas.openxmlformats.org/officeDocument/2006/relationships/hyperlink" Target="http://www.mp.usp.br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04B4A-D06B-4A2D-BEEF-8D38D797D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80" y="1373194"/>
            <a:ext cx="8637072" cy="1953602"/>
          </a:xfrm>
        </p:spPr>
        <p:txBody>
          <a:bodyPr>
            <a:noAutofit/>
          </a:bodyPr>
          <a:lstStyle/>
          <a:p>
            <a:r>
              <a:rPr lang="pt-BR" sz="4000" dirty="0"/>
              <a:t>Museus estatutários e museus de unidades pertencentes à</a:t>
            </a:r>
            <a:br>
              <a:rPr lang="pt-BR" sz="4000" dirty="0"/>
            </a:br>
            <a:r>
              <a:rPr lang="pt-BR" sz="4000" dirty="0"/>
              <a:t>Universidade de São Paulo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348FB5-3398-42A6-8956-C1C39D9326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cap="none" dirty="0">
                <a:solidFill>
                  <a:srgbClr val="160BF3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http://biton.uspnet.usp.br/cpc/index.php/patrimonio-da-usp/acervos-e-colecoes/</a:t>
            </a:r>
            <a:endParaRPr lang="pt-BR" cap="none" dirty="0">
              <a:solidFill>
                <a:srgbClr val="160BF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526D1-1C91-4DB2-AB41-831576F97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1079500"/>
            <a:ext cx="9605635" cy="784694"/>
          </a:xfrm>
        </p:spPr>
        <p:txBody>
          <a:bodyPr/>
          <a:lstStyle/>
          <a:p>
            <a:r>
              <a:rPr lang="pt-BR" dirty="0"/>
              <a:t>Museus da USP no Campus Butantã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DCE9F9-9F27-404D-97BA-89E760950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4700" y="2010878"/>
            <a:ext cx="5317783" cy="3932722"/>
          </a:xfrm>
        </p:spPr>
        <p:txBody>
          <a:bodyPr>
            <a:noAutofit/>
          </a:bodyPr>
          <a:lstStyle/>
          <a:p>
            <a:r>
              <a:rPr lang="pt-BR" dirty="0"/>
              <a:t>Acervo do Coral da Universidade de São Paulo</a:t>
            </a:r>
          </a:p>
          <a:p>
            <a:pPr>
              <a:spcBef>
                <a:spcPts val="600"/>
              </a:spcBef>
            </a:pPr>
            <a:r>
              <a:rPr lang="pt-BR" dirty="0"/>
              <a:t>Acervos Didáticos de Vertebrados e Invertebrados do Instituto de Biociências</a:t>
            </a:r>
          </a:p>
          <a:p>
            <a:pPr>
              <a:spcBef>
                <a:spcPts val="600"/>
              </a:spcBef>
            </a:pPr>
            <a:r>
              <a:rPr lang="pt-BR" dirty="0"/>
              <a:t>Arquivo Geral da USP</a:t>
            </a:r>
          </a:p>
          <a:p>
            <a:pPr>
              <a:spcBef>
                <a:spcPts val="600"/>
              </a:spcBef>
            </a:pPr>
            <a:r>
              <a:rPr lang="pt-BR" dirty="0"/>
              <a:t>Arquivo Histórico da Escola Politécnica</a:t>
            </a:r>
          </a:p>
          <a:p>
            <a:r>
              <a:rPr lang="pt-BR" dirty="0"/>
              <a:t>Biblioteca Brasiliana Guita e José Mindlin</a:t>
            </a:r>
          </a:p>
          <a:p>
            <a:r>
              <a:rPr lang="pt-BR" dirty="0"/>
              <a:t>Centro de Difusão e Ensino Matemática do Instituto de Matemática e Estatística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BFC7BEE-8660-4CD3-B3A3-9043C6A3C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2"/>
            <a:ext cx="5317782" cy="392625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pt-BR" dirty="0"/>
              <a:t>Centro de Memória e Educação da Faculdade de Educação</a:t>
            </a:r>
          </a:p>
          <a:p>
            <a:r>
              <a:rPr lang="pt-BR" dirty="0"/>
              <a:t>Centro de Apoio à Pesquisa em História “Sérgio Buarque de Holanda”</a:t>
            </a:r>
          </a:p>
          <a:p>
            <a:r>
              <a:rPr lang="pt-BR" dirty="0"/>
              <a:t>Centro de Documentação Teatral</a:t>
            </a:r>
          </a:p>
          <a:p>
            <a:r>
              <a:rPr lang="pt-BR" dirty="0"/>
              <a:t>Centro de Memória da Farmácia</a:t>
            </a:r>
          </a:p>
          <a:p>
            <a:pPr>
              <a:spcBef>
                <a:spcPts val="600"/>
              </a:spcBef>
            </a:pPr>
            <a:r>
              <a:rPr lang="pt-BR" dirty="0"/>
              <a:t>Coleção Jabuticabeira II do Instituto de Biociências</a:t>
            </a:r>
          </a:p>
          <a:p>
            <a:pPr>
              <a:spcBef>
                <a:spcPts val="600"/>
              </a:spcBef>
            </a:pPr>
            <a:r>
              <a:rPr lang="pt-BR" dirty="0"/>
              <a:t>Herbário SPF – Instituto de Biociências da USP</a:t>
            </a:r>
          </a:p>
          <a:p>
            <a:pPr>
              <a:spcBef>
                <a:spcPts val="600"/>
              </a:spcBef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5426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526D1-1C91-4DB2-AB41-831576F97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1079500"/>
            <a:ext cx="9605635" cy="784694"/>
          </a:xfrm>
        </p:spPr>
        <p:txBody>
          <a:bodyPr/>
          <a:lstStyle/>
          <a:p>
            <a:r>
              <a:rPr lang="pt-BR" dirty="0"/>
              <a:t>Museus da USP no Campus Butantã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DCE9F9-9F27-404D-97BA-89E760950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8217" y="1921977"/>
            <a:ext cx="5317783" cy="402162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pt-BR" dirty="0"/>
              <a:t>Instituto de Estudos Brasileiros</a:t>
            </a:r>
          </a:p>
          <a:p>
            <a:pPr>
              <a:spcBef>
                <a:spcPts val="600"/>
              </a:spcBef>
            </a:pPr>
            <a:r>
              <a:rPr lang="pt-BR" dirty="0"/>
              <a:t>Museu de Anatomia Humana Prof. Doutor Alfonso Bovero do Instituto de Ciências Biomédicas</a:t>
            </a:r>
          </a:p>
          <a:p>
            <a:pPr>
              <a:spcBef>
                <a:spcPts val="600"/>
              </a:spcBef>
            </a:pPr>
            <a:r>
              <a:rPr lang="pt-BR" dirty="0"/>
              <a:t>Museu de Anatomia Veterinária Prof. Plínio Pinto e Silva da Faculdade de Medicina Veterinária e Zootecnia</a:t>
            </a:r>
          </a:p>
          <a:p>
            <a:pPr>
              <a:spcBef>
                <a:spcPts val="600"/>
              </a:spcBef>
            </a:pPr>
            <a:r>
              <a:rPr lang="pt-BR" dirty="0"/>
              <a:t>Museu de Arqueologia e Etnologia</a:t>
            </a:r>
          </a:p>
          <a:p>
            <a:pPr>
              <a:spcBef>
                <a:spcPts val="600"/>
              </a:spcBef>
            </a:pPr>
            <a:r>
              <a:rPr lang="pt-BR" dirty="0"/>
              <a:t>Museu da Educação e do Brinquedo da Faculdade de Educação</a:t>
            </a:r>
          </a:p>
          <a:p>
            <a:pPr>
              <a:spcBef>
                <a:spcPts val="600"/>
              </a:spcBef>
            </a:pPr>
            <a:endParaRPr lang="pt-BR" sz="1400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BFC7BEE-8660-4CD3-B3A3-9043C6A3C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1921977"/>
            <a:ext cx="5317782" cy="4021622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pt-BR" dirty="0"/>
              <a:t>Museu de Geociências</a:t>
            </a:r>
          </a:p>
          <a:p>
            <a:pPr>
              <a:spcBef>
                <a:spcPts val="600"/>
              </a:spcBef>
            </a:pPr>
            <a:r>
              <a:rPr lang="pt-BR" dirty="0"/>
              <a:t>Museu Histórico Prof. Dr. Cássio Xavier de Mendonça Júnior da Faculdade de Medicina Veterinária e Zootecnia</a:t>
            </a:r>
          </a:p>
          <a:p>
            <a:pPr>
              <a:spcBef>
                <a:spcPts val="600"/>
              </a:spcBef>
            </a:pPr>
            <a:r>
              <a:rPr lang="pt-BR" dirty="0"/>
              <a:t>Museu do Instituto Oceanográfico da Universidade de São Paulo</a:t>
            </a:r>
          </a:p>
          <a:p>
            <a:pPr>
              <a:spcBef>
                <a:spcPts val="600"/>
              </a:spcBef>
            </a:pPr>
            <a:r>
              <a:rPr lang="pt-BR" dirty="0"/>
              <a:t>Museu do Instituto de Psicologia</a:t>
            </a:r>
          </a:p>
          <a:p>
            <a:r>
              <a:rPr lang="pt-BR" dirty="0"/>
              <a:t>Seção Técnica de Materiais Iconográficos da Faculdade de Arquitetura e Urbanismo</a:t>
            </a:r>
          </a:p>
          <a:p>
            <a:r>
              <a:rPr lang="pt-BR" dirty="0"/>
              <a:t>Sistema Integrado de Bibliotecas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335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526D1-1C91-4DB2-AB41-831576F97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200" y="1079500"/>
            <a:ext cx="9994899" cy="784694"/>
          </a:xfrm>
        </p:spPr>
        <p:txBody>
          <a:bodyPr>
            <a:noAutofit/>
          </a:bodyPr>
          <a:lstStyle/>
          <a:p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Museus da USP espalhados pela cidade de São Paulo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DCE9F9-9F27-404D-97BA-89E760950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4200" y="2010878"/>
            <a:ext cx="5508283" cy="410405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dirty="0"/>
              <a:t>Arquivo Histórico do Departamento de Patologia da Faculdade de Medicina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dirty="0"/>
              <a:t>Centro Histórico-Cultural de Enfermagem Ibero-Americana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dirty="0"/>
              <a:t>Centro de Memória da Faculdade de Saúde Pública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dirty="0"/>
              <a:t>Centro de Preservação Cultural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dirty="0"/>
              <a:t>Centro Universitário Maria Antônia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dirty="0"/>
              <a:t>Museu de Arte Contemporânea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dirty="0"/>
              <a:t>Museu Paulista - Museu do Ipiranga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dirty="0"/>
              <a:t>Museu de Zoologia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BFC7BEE-8660-4CD3-B3A3-9043C6A3C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0" y="2017342"/>
            <a:ext cx="5508283" cy="410405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pt-BR" b="1" dirty="0"/>
              <a:t>Museu Histórico “Prof. Carlos da Silva </a:t>
            </a:r>
            <a:r>
              <a:rPr lang="pt-BR" b="1" dirty="0" err="1"/>
              <a:t>Lacaz</a:t>
            </a:r>
            <a:r>
              <a:rPr lang="pt-BR" b="1" dirty="0"/>
              <a:t>” da Faculdade de Medicina</a:t>
            </a:r>
          </a:p>
          <a:p>
            <a:pPr>
              <a:spcBef>
                <a:spcPts val="600"/>
              </a:spcBef>
            </a:pPr>
            <a:r>
              <a:rPr lang="pt-BR" dirty="0"/>
              <a:t>Museu Técnico Científico do Instituto Oscar Freire da Faculdade de Medicina</a:t>
            </a:r>
          </a:p>
          <a:p>
            <a:pPr>
              <a:spcBef>
                <a:spcPts val="600"/>
              </a:spcBef>
            </a:pPr>
            <a:r>
              <a:rPr lang="pt-BR" dirty="0"/>
              <a:t>Museu de Meteorologia do Instituo de Astronomia, Geofísica e Ciências Atmosféricas</a:t>
            </a:r>
          </a:p>
          <a:p>
            <a:pPr>
              <a:spcBef>
                <a:spcPts val="600"/>
              </a:spcBef>
            </a:pPr>
            <a:r>
              <a:rPr lang="pt-BR" dirty="0"/>
              <a:t>Museu da Faculdade de Direito</a:t>
            </a:r>
          </a:p>
          <a:p>
            <a:pPr>
              <a:spcBef>
                <a:spcPts val="600"/>
              </a:spcBef>
            </a:pPr>
            <a:r>
              <a:rPr lang="pt-BR" dirty="0"/>
              <a:t>Museu de Ciências</a:t>
            </a:r>
          </a:p>
          <a:p>
            <a:pPr>
              <a:spcBef>
                <a:spcPts val="600"/>
              </a:spcBef>
            </a:pPr>
            <a:r>
              <a:rPr lang="pt-BR" dirty="0"/>
              <a:t>Parque de Ciência e Tecnologia</a:t>
            </a:r>
          </a:p>
          <a:p>
            <a:pPr>
              <a:spcBef>
                <a:spcPts val="600"/>
              </a:spcBef>
            </a:pPr>
            <a:r>
              <a:rPr lang="pt-BR" dirty="0" err="1"/>
              <a:t>Tecidoteca</a:t>
            </a:r>
            <a:r>
              <a:rPr lang="pt-BR" dirty="0"/>
              <a:t> da Biblioteca da Escola de Artes, Ciências e Humanidades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039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526D1-1C91-4DB2-AB41-831576F97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320" y="743064"/>
            <a:ext cx="9994899" cy="784694"/>
          </a:xfrm>
        </p:spPr>
        <p:txBody>
          <a:bodyPr>
            <a:noAutofit/>
          </a:bodyPr>
          <a:lstStyle/>
          <a:p>
            <a:r>
              <a:rPr lang="pt-BR" dirty="0"/>
              <a:t>Museus da USP presentes em outras cidades do Estado de São Paulo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DCE9F9-9F27-404D-97BA-89E760950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4200" y="2010878"/>
            <a:ext cx="5508283" cy="4104058"/>
          </a:xfrm>
        </p:spPr>
        <p:txBody>
          <a:bodyPr>
            <a:noAutofit/>
          </a:bodyPr>
          <a:lstStyle/>
          <a:p>
            <a:r>
              <a:rPr lang="pt-BR" dirty="0"/>
              <a:t>Centro de Biologia Marinha</a:t>
            </a:r>
          </a:p>
          <a:p>
            <a:r>
              <a:rPr lang="pt-BR" dirty="0"/>
              <a:t>Centro de Divulgação Científica e Cultural</a:t>
            </a:r>
          </a:p>
          <a:p>
            <a:r>
              <a:rPr lang="pt-BR" dirty="0"/>
              <a:t>Museu de Computação Prof. </a:t>
            </a:r>
            <a:r>
              <a:rPr lang="pt-BR" dirty="0" err="1"/>
              <a:t>Odelar</a:t>
            </a:r>
            <a:r>
              <a:rPr lang="pt-BR" dirty="0"/>
              <a:t> Leite Linhares do Instituto de Ciências Matemáticas e de Computação</a:t>
            </a:r>
          </a:p>
          <a:p>
            <a:r>
              <a:rPr lang="pt-BR" dirty="0"/>
              <a:t>Museu e Centro de Ciências, Educação e Artes “Luiz de Queirós”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BFC7BEE-8660-4CD3-B3A3-9043C6A3C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0" y="2017342"/>
            <a:ext cx="5508283" cy="4104058"/>
          </a:xfrm>
        </p:spPr>
        <p:txBody>
          <a:bodyPr>
            <a:normAutofit/>
          </a:bodyPr>
          <a:lstStyle/>
          <a:p>
            <a:r>
              <a:rPr lang="pt-BR" dirty="0"/>
              <a:t>Museu Histórico da Faculdade de Medicina de Ribeirão Preto</a:t>
            </a:r>
          </a:p>
          <a:p>
            <a:r>
              <a:rPr lang="pt-BR" dirty="0"/>
              <a:t>Museu e Laboratório de Ensino de Ciências da Faculdade de Medicina de Ribeirão Preto (</a:t>
            </a:r>
            <a:r>
              <a:rPr lang="pt-BR" dirty="0" err="1"/>
              <a:t>MuLEC</a:t>
            </a:r>
            <a:r>
              <a:rPr lang="pt-BR" dirty="0"/>
              <a:t>)</a:t>
            </a:r>
          </a:p>
          <a:p>
            <a:r>
              <a:rPr lang="pt-BR" dirty="0"/>
              <a:t>Museu Paulista - Museu Republicano de Itu</a:t>
            </a:r>
          </a:p>
          <a:p>
            <a:r>
              <a:rPr lang="pt-BR" dirty="0"/>
              <a:t>Ruínas Engenho São Jorge dos </a:t>
            </a:r>
            <a:r>
              <a:rPr lang="pt-BR" dirty="0" err="1"/>
              <a:t>Erasmos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23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1F761-D368-4E77-B936-50D671217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191" y="998166"/>
            <a:ext cx="9607661" cy="801943"/>
          </a:xfrm>
        </p:spPr>
        <p:txBody>
          <a:bodyPr/>
          <a:lstStyle/>
          <a:p>
            <a:r>
              <a:rPr lang="pt-BR" dirty="0"/>
              <a:t>Para uma primeira aproximação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70C49E-AD84-41AC-9881-B3E7BC6243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Museu paulista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806A5B8-C41E-4931-AA38-01C876A88D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800" dirty="0">
                <a:solidFill>
                  <a:srgbClr val="160BF3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www.mp.usp.br</a:t>
            </a:r>
            <a:endParaRPr lang="pt-BR" sz="2800" dirty="0">
              <a:solidFill>
                <a:srgbClr val="160BF3"/>
              </a:solidFill>
            </a:endParaRP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7A05C20-89B7-4ADC-84BF-788D49FE7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Mac </a:t>
            </a:r>
            <a:r>
              <a:rPr lang="pt-BR" sz="3600" dirty="0" err="1"/>
              <a:t>usp</a:t>
            </a:r>
            <a:endParaRPr lang="pt-BR" sz="3600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B7335F7-ACC2-4A6A-BA0B-4F1BA83123E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 dirty="0"/>
          </a:p>
          <a:p>
            <a:pPr marL="0" indent="0">
              <a:buNone/>
            </a:pPr>
            <a:r>
              <a:rPr lang="pt-BR" sz="2800" dirty="0">
                <a:solidFill>
                  <a:srgbClr val="160BF3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http://www.mac.usp.br/mac/</a:t>
            </a:r>
            <a:endParaRPr lang="pt-BR" sz="2800" dirty="0">
              <a:solidFill>
                <a:srgbClr val="160BF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5918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42</TotalTime>
  <Words>433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Times New Roman</vt:lpstr>
      <vt:lpstr>Galeria</vt:lpstr>
      <vt:lpstr>Museus estatutários e museus de unidades pertencentes à Universidade de São Paulo</vt:lpstr>
      <vt:lpstr>Museus da USP no Campus Butantã</vt:lpstr>
      <vt:lpstr>Museus da USP no Campus Butantã</vt:lpstr>
      <vt:lpstr>Museus da USP espalhados pela cidade de São Paulo</vt:lpstr>
      <vt:lpstr>Museus da USP presentes em outras cidades do Estado de São Paulo</vt:lpstr>
      <vt:lpstr>Para uma primeira aproximação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Museus estatutários e museus de unidades pertencentes à Universidade de São Paulo</dc:title>
  <dc:creator>Eliz</dc:creator>
  <cp:lastModifiedBy>FABIO ROGERIO MARTINS</cp:lastModifiedBy>
  <cp:revision>6</cp:revision>
  <dcterms:created xsi:type="dcterms:W3CDTF">2019-09-24T20:55:24Z</dcterms:created>
  <dcterms:modified xsi:type="dcterms:W3CDTF">2019-09-25T14:35:25Z</dcterms:modified>
</cp:coreProperties>
</file>